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E6665EC-2BA7-4C99-B15A-1411E762AEF2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788074-65B3-4A57-9AF2-8EF74CC1CE2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5AB9E89-818D-4E1E-B0EA-0B05D586143D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8E3844A-D982-4497-995D-D15AEAAF7CD6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C86CE6-9E54-4D24-A038-1F500BE8C77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5B16AE-63A9-4912-BF6F-7C62FBBEB48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0821A4-D3C4-4C8A-ABD7-B2EF69BBF04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3855F1-5196-4174-B8D0-E422C462546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66B363-B885-41CF-B757-CA32FED29DEC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249D0B-A35E-4C1B-A731-7A788A484D5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6AB6AA-560A-4910-B046-CE9EF297020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E198DD-25A7-4479-931E-9E45BBBBB160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D0DC43-874F-4016-9408-ABCF46AFE6F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717B15-E794-4926-BE53-38A6075133B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65C0E2-1B96-4E9A-896A-45FFF1A222D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AC4239-C5F3-4181-B25B-44419679AC57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DC4402-C9AB-43BD-B1B2-47AAF683FA8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57E616-FE29-4D20-9738-B4726B7A9D38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F468A76-B4C0-4385-A8A2-D052B937C42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7BED10-343D-43D9-8CF2-7C0CDB522B4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5A0DA05-5B2E-44D9-8C3F-422D43A5915C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5D6D0F-67D2-4A9A-A094-03C8E323A947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F16669-152B-454F-B41A-49BDC5D48B9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E22858D-DD8F-4A0D-A7F8-85395A92B7F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 rot="5400000">
            <a:off x="7502400" y="0"/>
            <a:ext cx="1641600" cy="1641600"/>
          </a:xfrm>
          <a:prstGeom prst="diagStripe">
            <a:avLst>
              <a:gd name="adj" fmla="val 0"/>
            </a:avLst>
          </a:prstGeom>
          <a:solidFill>
            <a:schemeClr val="lt1">
              <a:alpha val="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" name="Google Shape;11;p2"/>
          <p:cNvGrpSpPr/>
          <p:nvPr/>
        </p:nvGrpSpPr>
        <p:grpSpPr>
          <a:xfrm>
            <a:off x="5760" y="-6480"/>
            <a:ext cx="5136480" cy="5150520"/>
            <a:chOff x="5760" y="-6480"/>
            <a:chExt cx="5136480" cy="515052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360" y="2160"/>
              <a:ext cx="5150520" cy="51328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Google Shape;13;p2"/>
            <p:cNvSpPr/>
            <p:nvPr/>
          </p:nvSpPr>
          <p:spPr>
            <a:xfrm rot="16200000">
              <a:off x="0" y="1144080"/>
              <a:ext cx="3994560" cy="398052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" name="Google Shape;14;p2"/>
            <p:cNvSpPr/>
            <p:nvPr/>
          </p:nvSpPr>
          <p:spPr>
            <a:xfrm rot="16200000">
              <a:off x="1800" y="2520"/>
              <a:ext cx="2297520" cy="22896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" name="Google Shape;15;p2"/>
            <p:cNvSpPr/>
            <p:nvPr/>
          </p:nvSpPr>
          <p:spPr>
            <a:xfrm flipH="1">
              <a:off x="650520" y="588240"/>
              <a:ext cx="2297880" cy="22892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05CECC6-5CE3-4E1A-8805-E862079ECBBB}" type="slidenum">
              <a:rPr b="0" lang="ru" sz="1000" spc="-1" strike="noStrike">
                <a:solidFill>
                  <a:schemeClr val="lt1"/>
                </a:solidFill>
                <a:latin typeface="Lato"/>
                <a:ea typeface="Lato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2;p4"/>
          <p:cNvGrpSpPr/>
          <p:nvPr/>
        </p:nvGrpSpPr>
        <p:grpSpPr>
          <a:xfrm>
            <a:off x="0" y="383040"/>
            <a:ext cx="1033920" cy="1012320"/>
            <a:chOff x="0" y="383040"/>
            <a:chExt cx="1033920" cy="1012320"/>
          </a:xfrm>
        </p:grpSpPr>
        <p:sp>
          <p:nvSpPr>
            <p:cNvPr id="46" name="Google Shape;43;p4"/>
            <p:cNvSpPr/>
            <p:nvPr/>
          </p:nvSpPr>
          <p:spPr>
            <a:xfrm rot="16200000">
              <a:off x="0" y="38304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Google Shape;44;p4"/>
            <p:cNvSpPr/>
            <p:nvPr/>
          </p:nvSpPr>
          <p:spPr>
            <a:xfrm flipH="1">
              <a:off x="226800" y="588600"/>
              <a:ext cx="806760" cy="8067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6A5665-D024-4E38-B98F-2F1A980035E8}" type="slidenum">
              <a:rPr b="0" lang="ru" sz="1000" spc="-1" strike="noStrike">
                <a:solidFill>
                  <a:schemeClr val="lt1"/>
                </a:solidFill>
                <a:latin typeface="Lato"/>
                <a:ea typeface="Lato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48400" y="3090960"/>
            <a:ext cx="8518320" cy="205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" sz="1500" spc="-1" strike="noStrike">
                <a:solidFill>
                  <a:schemeClr val="lt1"/>
                </a:solidFill>
                <a:latin typeface="Montserrat"/>
                <a:ea typeface="Montserrat"/>
              </a:rPr>
              <a:t>Telegram-бот для сбора данных о посещаемости учащихся. </a:t>
            </a:r>
            <a:endParaRPr b="1" lang="ru-RU" sz="1500" spc="-1" strike="noStrike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248400" y="3600000"/>
            <a:ext cx="5821920" cy="12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lt1"/>
                </a:solidFill>
                <a:latin typeface="Lato"/>
                <a:ea typeface="Lato"/>
              </a:rPr>
              <a:t>Работу выполнили: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lt1"/>
                </a:solidFill>
                <a:latin typeface="Lato"/>
                <a:ea typeface="Lato"/>
              </a:rPr>
              <a:t>Строев Александр Сергеевич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chemeClr val="lt1"/>
                </a:solidFill>
                <a:latin typeface="Lato"/>
                <a:ea typeface="Lato"/>
              </a:rPr>
              <a:t>Буданов Даниил Антонович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Google Shape;136;p13"/>
          <p:cNvSpPr/>
          <p:nvPr/>
        </p:nvSpPr>
        <p:spPr>
          <a:xfrm>
            <a:off x="1506240" y="1596240"/>
            <a:ext cx="59068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914400" indent="457200">
              <a:lnSpc>
                <a:spcPct val="100000"/>
              </a:lnSpc>
              <a:tabLst>
                <a:tab algn="l" pos="0"/>
              </a:tabLst>
            </a:pPr>
            <a:r>
              <a:rPr b="0" lang="ru" sz="1600" spc="-1" strike="noStrike">
                <a:solidFill>
                  <a:schemeClr val="lt1"/>
                </a:solidFill>
                <a:latin typeface="Arial"/>
                <a:ea typeface="Arial"/>
              </a:rPr>
              <a:t>	</a:t>
            </a:r>
            <a:r>
              <a:rPr b="0" lang="ru" sz="1600" spc="-1" strike="noStrike">
                <a:solidFill>
                  <a:schemeClr val="lt1"/>
                </a:solidFill>
                <a:latin typeface="Arial"/>
                <a:ea typeface="Arial"/>
              </a:rPr>
              <a:t>Yandex.Lyceum</a:t>
            </a:r>
            <a:endParaRPr b="0" lang="ru-RU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Google Shape;137;p13"/>
          <p:cNvSpPr/>
          <p:nvPr/>
        </p:nvSpPr>
        <p:spPr>
          <a:xfrm>
            <a:off x="4163400" y="4881960"/>
            <a:ext cx="5929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6320" bIns="7632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500" spc="-1" strike="noStrike">
                <a:solidFill>
                  <a:schemeClr val="lt1"/>
                </a:solidFill>
                <a:latin typeface="Lato"/>
                <a:ea typeface="Lato"/>
              </a:rPr>
              <a:t>Москва 2023 г</a:t>
            </a:r>
            <a:endParaRPr b="0" lang="ru-RU" sz="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35360" y="9147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100" spc="-1" strike="noStrike">
                <a:solidFill>
                  <a:schemeClr val="lt1"/>
                </a:solidFill>
                <a:latin typeface="Roboto"/>
                <a:ea typeface="Roboto"/>
              </a:rPr>
              <a:t>1. </a:t>
            </a:r>
            <a:r>
              <a:rPr b="0" lang="ru" sz="2100" spc="-1" strike="noStrike">
                <a:solidFill>
                  <a:schemeClr val="lt1"/>
                </a:solidFill>
                <a:latin typeface="Roboto"/>
                <a:ea typeface="Roboto"/>
              </a:rPr>
              <a:t>Описание идеи: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40000" y="1800000"/>
            <a:ext cx="8518320" cy="377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r>
              <a:rPr b="1" lang="ru" sz="1400" spc="-1" strike="noStrike">
                <a:solidFill>
                  <a:schemeClr val="lt1"/>
                </a:solidFill>
                <a:latin typeface="Roboto"/>
                <a:ea typeface="Roboto"/>
              </a:rPr>
              <a:t>Цель:</a:t>
            </a:r>
            <a:r>
              <a:rPr b="0" lang="ru" sz="1400" spc="-1" strike="noStrike">
                <a:solidFill>
                  <a:schemeClr val="lt1"/>
                </a:solidFill>
                <a:latin typeface="Roboto"/>
                <a:ea typeface="Roboto"/>
              </a:rPr>
              <a:t> </a:t>
            </a:r>
            <a:br>
              <a:rPr sz="1400"/>
            </a:b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Целью данного проекта является создание Telegram-бота, который позволит учителям легко вводить данные о посещаемости. Бот будет собирать информацию о присутствии учащихся, количестве отсутствующих по болезни, ОРВИ и другим причинам, а также общем количестве учащихся в классе. 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500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50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035720" y="91008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100" spc="-1" strike="noStrike">
                <a:solidFill>
                  <a:schemeClr val="lt1"/>
                </a:solidFill>
                <a:latin typeface="Roboto"/>
                <a:ea typeface="Roboto"/>
              </a:rPr>
              <a:t>2. </a:t>
            </a:r>
            <a:r>
              <a:rPr b="0" lang="ru" sz="2100" spc="-1" strike="noStrike">
                <a:solidFill>
                  <a:schemeClr val="lt1"/>
                </a:solidFill>
                <a:latin typeface="Roboto"/>
                <a:ea typeface="Roboto"/>
              </a:rPr>
              <a:t>Описание реализации: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11760" y="1785240"/>
            <a:ext cx="8518320" cy="341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4433"/>
          </a:bodyPr>
          <a:p>
            <a:pPr marL="457200" indent="-310680">
              <a:lnSpc>
                <a:spcPct val="115000"/>
              </a:lnSpc>
              <a:spcBef>
                <a:spcPts val="1500"/>
              </a:spcBef>
              <a:buClr>
                <a:srgbClr val="ffffff"/>
              </a:buClr>
              <a:buFont typeface="Roboto"/>
              <a:buChar char="●"/>
            </a:pPr>
            <a:r>
              <a:rPr b="0" lang="ru" sz="1500" spc="-1" strike="noStrike">
                <a:solidFill>
                  <a:schemeClr val="lt1"/>
                </a:solidFill>
                <a:latin typeface="Roboto"/>
                <a:ea typeface="Roboto"/>
              </a:rPr>
              <a:t>Бот разработан на языке Python с использованием </a:t>
            </a:r>
            <a:br>
              <a:rPr sz="1500"/>
            </a:br>
            <a:r>
              <a:rPr b="0" lang="ru" sz="1500" spc="-1" strike="noStrike">
                <a:solidFill>
                  <a:schemeClr val="lt1"/>
                </a:solidFill>
                <a:latin typeface="Roboto"/>
                <a:ea typeface="Roboto"/>
              </a:rPr>
              <a:t>библиотеки Telebot для работы с API Telegram.Для хранения данных</a:t>
            </a:r>
            <a:br>
              <a:rPr sz="1500"/>
            </a:br>
            <a:r>
              <a:rPr b="0" lang="ru" sz="1500" spc="-1" strike="noStrike">
                <a:solidFill>
                  <a:schemeClr val="lt1"/>
                </a:solidFill>
                <a:latin typeface="Roboto"/>
                <a:ea typeface="Roboto"/>
              </a:rPr>
              <a:t>о посещаемости используется база данных SQLite. В качестве</a:t>
            </a:r>
            <a:br>
              <a:rPr sz="1500"/>
            </a:br>
            <a:r>
              <a:rPr b="0" lang="ru" sz="1500" spc="-1" strike="noStrike">
                <a:solidFill>
                  <a:schemeClr val="lt1"/>
                </a:solidFill>
                <a:latin typeface="Roboto"/>
                <a:ea typeface="Roboto"/>
              </a:rPr>
              <a:t>ORM-модели используется класс Attendance, описывающий</a:t>
            </a:r>
            <a:br>
              <a:rPr sz="1500"/>
            </a:br>
            <a:r>
              <a:rPr b="0" lang="ru" sz="1500" spc="-1" strike="noStrike">
                <a:solidFill>
                  <a:schemeClr val="lt1"/>
                </a:solidFill>
                <a:latin typeface="Roboto"/>
                <a:ea typeface="Roboto"/>
              </a:rPr>
              <a:t>структуру таблицы.</a:t>
            </a:r>
            <a:br>
              <a:rPr sz="1300"/>
            </a:br>
            <a:br>
              <a:rPr sz="1300"/>
            </a:br>
            <a:br>
              <a:rPr sz="1300"/>
            </a:br>
            <a:r>
              <a:rPr b="0" lang="ru" sz="1300" spc="-1" strike="noStrike">
                <a:solidFill>
                  <a:schemeClr val="lt1"/>
                </a:solidFill>
                <a:latin typeface="Roboto"/>
                <a:ea typeface="Roboto"/>
              </a:rPr>
              <a:t> </a:t>
            </a:r>
            <a:endParaRPr b="0" lang="ru-RU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ffffff"/>
              </a:buClr>
              <a:buFont typeface="Roboto"/>
              <a:buChar char="●"/>
            </a:pPr>
            <a:r>
              <a:rPr b="0" lang="ru" sz="1300" spc="-1" strike="noStrike">
                <a:solidFill>
                  <a:schemeClr val="lt1"/>
                </a:solidFill>
                <a:latin typeface="Roboto"/>
                <a:ea typeface="Roboto"/>
              </a:rPr>
              <a:t>Пользователь начинает взаимодействие с ботом, отправив команду «/start». Бот запрашивает данные о классе, кол-ве присутствующих, отсутствующих по болезни, в том числе ОРВИ, отсутствующие по иным причинам и общем кол-ве учеников в классе. После получения данных бот сохраняет их в базу данных.</a:t>
            </a:r>
            <a:br>
              <a:rPr sz="1300"/>
            </a:br>
            <a:br>
              <a:rPr sz="1300"/>
            </a:br>
            <a:r>
              <a:rPr b="1" lang="ru" sz="1300" spc="-1" strike="noStrike">
                <a:solidFill>
                  <a:schemeClr val="lt1"/>
                </a:solidFill>
                <a:latin typeface="Roboto"/>
              </a:rPr>
              <a:t> </a:t>
            </a:r>
            <a:endParaRPr b="0" lang="ru-RU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ffffff"/>
              </a:buClr>
              <a:buFont typeface="Roboto"/>
              <a:buChar char="●"/>
            </a:pPr>
            <a:r>
              <a:rPr b="0" lang="ru" sz="1300" spc="-1" strike="noStrike">
                <a:solidFill>
                  <a:srgbClr val="ffffff"/>
                </a:solidFill>
                <a:latin typeface="Roboto"/>
                <a:ea typeface="Roboto"/>
              </a:rPr>
              <a:t>Для регулярного сохранения данных в формате Excel и очистки данных использована библиотека schedule. Отчёты в формате Excel сохраняются ежедневно в определенное время.</a:t>
            </a:r>
            <a:br>
              <a:rPr sz="1300"/>
            </a:br>
            <a:br>
              <a:rPr sz="1300"/>
            </a:br>
            <a:br>
              <a:rPr sz="1300"/>
            </a:br>
            <a:r>
              <a:rPr b="1" lang="ru" sz="1300" spc="-1" strike="noStrike">
                <a:solidFill>
                  <a:schemeClr val="lt1"/>
                </a:solidFill>
                <a:latin typeface="Roboto"/>
                <a:ea typeface="Roboto"/>
              </a:rPr>
              <a:t> </a:t>
            </a:r>
            <a:endParaRPr b="0" lang="ru-RU" sz="13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500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ru-RU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1880" y="9147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100" spc="-1" strike="noStrike">
                <a:solidFill>
                  <a:schemeClr val="lt1"/>
                </a:solidFill>
                <a:latin typeface="Roboto"/>
                <a:ea typeface="Roboto"/>
              </a:rPr>
              <a:t>3. Используемые технологии:</a:t>
            </a:r>
            <a:endParaRPr b="0" lang="ru-RU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00600" y="1620000"/>
            <a:ext cx="8518320" cy="359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a. Python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      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e. Pandas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b. Telebot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      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f. Schedule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c. SQLAlchemy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      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g. Time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d.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Threading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      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h. Datetime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        </a:t>
            </a:r>
            <a:r>
              <a:rPr b="0" lang="ru" sz="1400" spc="-1" strike="noStrike">
                <a:solidFill>
                  <a:srgbClr val="ffffff"/>
                </a:solidFill>
                <a:latin typeface="Arial"/>
                <a:ea typeface="Arial"/>
              </a:rPr>
              <a:t>i. Openpyxl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620000" y="360000"/>
            <a:ext cx="1791000" cy="214920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5400000" y="306720"/>
            <a:ext cx="1980000" cy="221328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3780000" y="1260000"/>
            <a:ext cx="108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-&gt;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360000" y="3420000"/>
            <a:ext cx="108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-&gt;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3780000" y="3420000"/>
            <a:ext cx="108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-&gt;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1585080" y="2667240"/>
            <a:ext cx="1834920" cy="2372760"/>
          </a:xfrm>
          <a:prstGeom prst="rect">
            <a:avLst/>
          </a:prstGeom>
          <a:ln w="0">
            <a:noFill/>
          </a:ln>
        </p:spPr>
      </p:pic>
      <p:sp>
        <p:nvSpPr>
          <p:cNvPr id="103" name=""/>
          <p:cNvSpPr txBox="1"/>
          <p:nvPr/>
        </p:nvSpPr>
        <p:spPr>
          <a:xfrm>
            <a:off x="7740000" y="1080000"/>
            <a:ext cx="108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-&gt;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360000" y="3420000"/>
            <a:ext cx="108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-&gt;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4"/>
          <a:stretch/>
        </p:blipFill>
        <p:spPr>
          <a:xfrm>
            <a:off x="5374800" y="2716920"/>
            <a:ext cx="2005200" cy="232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8960" y="1581120"/>
            <a:ext cx="9259200" cy="91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      </a:t>
            </a:r>
            <a:r>
              <a:rPr b="0" lang="ru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Презентация окончена, спасибо за внимание!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Application>LibreOffice/7.6.2.1$Windows_X86_64 LibreOffice_project/56f7684011345957bbf33a7ee678afaf4d2ba333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2024-04-21T18:52:15Z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